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60" r:id="rId4"/>
    <p:sldId id="262" r:id="rId5"/>
    <p:sldId id="282" r:id="rId6"/>
    <p:sldId id="261" r:id="rId7"/>
    <p:sldId id="272" r:id="rId8"/>
    <p:sldId id="275" r:id="rId9"/>
    <p:sldId id="278" r:id="rId10"/>
    <p:sldId id="276" r:id="rId11"/>
    <p:sldId id="277" r:id="rId12"/>
    <p:sldId id="258" r:id="rId13"/>
    <p:sldId id="281" r:id="rId14"/>
    <p:sldId id="279" r:id="rId15"/>
    <p:sldId id="280" r:id="rId16"/>
    <p:sldId id="2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BDF7-DE11-4F5B-8B05-CCE7A6F7E87C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2D7-2B9D-4555-9997-4490EF11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45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BDF7-DE11-4F5B-8B05-CCE7A6F7E87C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2D7-2B9D-4555-9997-4490EF11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9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BDF7-DE11-4F5B-8B05-CCE7A6F7E87C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2D7-2B9D-4555-9997-4490EF11DE2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027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BDF7-DE11-4F5B-8B05-CCE7A6F7E87C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2D7-2B9D-4555-9997-4490EF11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65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BDF7-DE11-4F5B-8B05-CCE7A6F7E87C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2D7-2B9D-4555-9997-4490EF11DE2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067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BDF7-DE11-4F5B-8B05-CCE7A6F7E87C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2D7-2B9D-4555-9997-4490EF11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50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BDF7-DE11-4F5B-8B05-CCE7A6F7E87C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2D7-2B9D-4555-9997-4490EF11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01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BDF7-DE11-4F5B-8B05-CCE7A6F7E87C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2D7-2B9D-4555-9997-4490EF11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7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BDF7-DE11-4F5B-8B05-CCE7A6F7E87C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2D7-2B9D-4555-9997-4490EF11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08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BDF7-DE11-4F5B-8B05-CCE7A6F7E87C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2D7-2B9D-4555-9997-4490EF11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43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BDF7-DE11-4F5B-8B05-CCE7A6F7E87C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2D7-2B9D-4555-9997-4490EF11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8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BDF7-DE11-4F5B-8B05-CCE7A6F7E87C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2D7-2B9D-4555-9997-4490EF11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3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BDF7-DE11-4F5B-8B05-CCE7A6F7E87C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2D7-2B9D-4555-9997-4490EF11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2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BDF7-DE11-4F5B-8B05-CCE7A6F7E87C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2D7-2B9D-4555-9997-4490EF11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7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BDF7-DE11-4F5B-8B05-CCE7A6F7E87C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2D7-2B9D-4555-9997-4490EF11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5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6BDF7-DE11-4F5B-8B05-CCE7A6F7E87C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002D7-2B9D-4555-9997-4490EF11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2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6BDF7-DE11-4F5B-8B05-CCE7A6F7E87C}" type="datetimeFigureOut">
              <a:rPr lang="ru-RU" smtClean="0"/>
              <a:t>19.11.2014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D002D7-2B9D-4555-9997-4490EF11DE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3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4748" y="650890"/>
            <a:ext cx="9590993" cy="164630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Соблюдай правила </a:t>
            </a:r>
            <a:r>
              <a:rPr lang="ru-RU" b="1" smtClean="0">
                <a:solidFill>
                  <a:srgbClr val="FF0000"/>
                </a:solidFill>
              </a:rPr>
              <a:t>дорожного движения!!!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&amp;Ecy;&amp;Zcy;&amp;Ocy;&amp;Tcy;&amp;IEcy;&amp;Rcy;&amp;Icy;&amp;Kcy;&amp;Acy; &amp;Zcy;&amp;acy;&amp;pcy;&amp;icy;&amp;scy;&amp;icy; &amp;vcy; &amp;rcy;&amp;ucy;&amp;bcy;&amp;rcy;&amp;icy;&amp;kcy;&amp;iecy; &amp;Ecy;&amp;Zcy;&amp;Ocy;&amp;Tcy;&amp;IEcy;&amp;Rcy;&amp;Icy;&amp;Kcy;&amp;Acy; &amp;Dcy;&amp;ncy;&amp;iecy;&amp;vcy;&amp;ncy;&amp;icy;&amp;kcy; &amp;Mcy;&amp;Ocy;&amp;Ncy;&amp;YUcy;&amp;SHcy;&amp;Kcy;&amp;A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86" y="2778908"/>
            <a:ext cx="27241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605" y="2580069"/>
            <a:ext cx="3743268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8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37" y="158663"/>
            <a:ext cx="9330962" cy="132080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/>
              <a:t>На нерегулируемых пешеходных переходах пешеходы могут выходить на проезжую часть после того, как оценят расстояние до приближающихся транспортных средств, их скорость и убедятся, что переход будет для них безопасен.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856"/>
          <a:stretch/>
        </p:blipFill>
        <p:spPr>
          <a:xfrm>
            <a:off x="2137872" y="1759757"/>
            <a:ext cx="6555190" cy="462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4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700" b="1" dirty="0"/>
              <a:t>Выйдя на проезжую часть, пешеходы не должны задерживаться или останавливаться, если это не связано с обеспечением безопасности движения.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695" y="1930400"/>
            <a:ext cx="3952811" cy="490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2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596668" cy="5736919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pPr lvl="0"/>
            <a:r>
              <a:rPr lang="ru-RU" sz="2400" b="1" dirty="0" smtClean="0">
                <a:solidFill>
                  <a:schemeClr val="accent1"/>
                </a:solidFill>
              </a:rPr>
              <a:t>Ожидать </a:t>
            </a:r>
            <a:r>
              <a:rPr lang="ru-RU" sz="2400" b="1" dirty="0">
                <a:solidFill>
                  <a:schemeClr val="accent1"/>
                </a:solidFill>
              </a:rPr>
              <a:t>маршрутное транспортное средство и такси разрешается только на приподнятых над проезжей частью посадочных площадках, а при их отсутствии - на тротуаре или обочине.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8031"/>
            <a:ext cx="6493830" cy="4661127"/>
          </a:xfrm>
          <a:prstGeom prst="rect">
            <a:avLst/>
          </a:prstGeom>
        </p:spPr>
      </p:pic>
      <p:pic>
        <p:nvPicPr>
          <p:cNvPr id="1028" name="Picture 4" descr="&amp;Vcy;&amp;scy;&amp;tcy;&amp;ucy;&amp;pcy;&amp;icy;&amp;lcy;&amp;icy; &amp;vcy; &amp;scy;&amp;icy;&amp;lcy;&amp;ucy; &amp;ncy;&amp;ocy;&amp;vcy;&amp;ycy;&amp;iecy; &amp;Pcy;&amp;rcy;&amp;acy;&amp;vcy;&amp;icy;&amp;lcy;&amp;acy; &amp;dcy;&amp;ocy;&amp;rcy;&amp;ocy;&amp;zhcy;&amp;ncy;&amp;ocy;&amp;gcy;&amp;ocy; &amp;dcy;&amp;vcy;&amp;icy;&amp;zhcy;&amp;iecy;&amp;ncy;&amp;icy;&amp;yacy; &amp;icy; &amp;shcy;&amp;tcy;&amp;rcy;&amp;acy;&amp;fcy;&amp;ycy; &amp;Fcy;&amp;Ocy;&amp;Tcy;&amp;Ocy; &amp;Ncy;&amp;Ocy;&amp;Vcy;&amp;Ocy;&amp;Scy;&amp;T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830" y="2048031"/>
            <a:ext cx="6245225" cy="480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8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Запрещается на проезжей части дороги!!!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4241" y="2548510"/>
            <a:ext cx="5060515" cy="4240711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50520" y="193040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1"/>
                </a:solidFill>
              </a:rPr>
              <a:t>Переходить дорогу в неположенном месте</a:t>
            </a:r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11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207"/>
            <a:ext cx="7828767" cy="10521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Запрещается на проезжей части дороги!!!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994" y="1496709"/>
            <a:ext cx="8596668" cy="388077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Переходить дорогу, слушая музыку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949" y="2066013"/>
            <a:ext cx="6540713" cy="462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8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207"/>
            <a:ext cx="7828767" cy="10521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</a:rPr>
              <a:t>Запрещается на проезжей части дороги!!!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994" y="1496709"/>
            <a:ext cx="8596668" cy="388077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Играть в игры</a:t>
            </a:r>
          </a:p>
          <a:p>
            <a:endParaRPr lang="ru-RU" sz="2400" b="1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&amp;Pcy;&amp;acy;&amp;mcy;&amp;yacy;&amp;tcy;&amp;kcy;&amp;acy; &amp;dcy;&amp;lcy;&amp;yacy; &amp;rcy;&amp;ocy;&amp;dcy;&amp;icy;&amp;tcy;&amp;iecy;&amp;lcy;&amp;iecy;&amp;jcy; &amp;Ncy;&amp;acy; &amp;ocy;&amp;scy;&amp;tcy;&amp;acy;&amp;ncy;&amp;ocy;&amp;vcy;&amp;kcy;&amp;iecy; &amp;mcy;&amp;acy;&amp;rcy;&amp;shcy;&amp;rcy;&amp;ucy;&amp;tcy;&amp;ncy;&amp;ocy;&amp;gcy;&amp;ocy; &amp;tcy;&amp;rcy;&amp;acy;&amp;ncy;&amp;scy;&amp;pcy;&amp;ocy;&amp;rcy;&amp;t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887" y="1883245"/>
            <a:ext cx="6674721" cy="497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29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017811" cy="18705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/>
              <a:t>Уважаемые пешеходы, будьте предельно внимательны и осторожны, не подвергайте опасности свою жизнь!</a:t>
            </a:r>
            <a:br>
              <a:rPr lang="ru-RU" b="1" i="1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9765"/>
          <a:stretch/>
        </p:blipFill>
        <p:spPr>
          <a:xfrm>
            <a:off x="3494762" y="2580362"/>
            <a:ext cx="4267409" cy="385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438" y="88227"/>
            <a:ext cx="8596668" cy="1320800"/>
          </a:xfrm>
        </p:spPr>
        <p:txBody>
          <a:bodyPr/>
          <a:lstStyle/>
          <a:p>
            <a:r>
              <a:rPr lang="ru-RU" dirty="0"/>
              <a:t>Пешеходу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072" y="801667"/>
            <a:ext cx="10433253" cy="125260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Пешеходы </a:t>
            </a:r>
            <a:r>
              <a:rPr lang="ru-RU" sz="2800" b="1" dirty="0">
                <a:solidFill>
                  <a:schemeClr val="accent1"/>
                </a:solidFill>
              </a:rPr>
              <a:t>должны двигаться по тротуарам или пешеходным дорожкам, а при их отсутствии - по обочинам</a:t>
            </a:r>
            <a:r>
              <a:rPr lang="ru-RU" sz="2800" b="1" dirty="0" smtClean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772" y="1804763"/>
            <a:ext cx="5293769" cy="496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6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8099"/>
            <a:ext cx="9406118" cy="1642301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При движении по краю проезжей части пешеходы должны идти навстречу движению транспортных средств.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841" y="1534710"/>
            <a:ext cx="6753211" cy="52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832003" cy="1550989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Лица, ведущие мотоцикл, мопед, </a:t>
            </a:r>
            <a:r>
              <a:rPr lang="ru-RU" sz="3100" b="1" dirty="0" smtClean="0"/>
              <a:t>велосипед </a:t>
            </a:r>
            <a:r>
              <a:rPr lang="ru-RU" sz="3100" b="1" dirty="0"/>
              <a:t>должны следовать по ходу движения транспортных средств.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&amp;Vcy;&amp;ocy;&amp;dcy;&amp;icy;&amp;tcy;&amp;iecy;&amp;lcy;&amp;iecy;&amp;jcy; &amp;ocy;&amp;bcy;&amp;yacy;&amp;zcy;&amp;acy;&amp;lcy;&amp;icy; &amp;ucy;&amp;scy;&amp;tcy;&amp;ucy;&amp;pcy;&amp;acy;&amp;tcy;&amp;softcy; &amp;dcy;&amp;ocy;&amp;rcy;&amp;ocy;&amp;gcy;&amp;ucy; &amp;vcy;&amp;iecy;&amp;lcy;&amp;ocy;&amp;scy;&amp;icy;&amp;pcy;&amp;iecy;&amp;dcy;&amp;icy;&amp;scy;&amp;tcy;&amp;acy;&amp;mcy;. clubfile.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17" y="1709651"/>
            <a:ext cx="6864466" cy="514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56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669" y="115910"/>
            <a:ext cx="9274002" cy="695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438" y="88227"/>
            <a:ext cx="8596668" cy="13208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8016" y="351188"/>
            <a:ext cx="10107576" cy="183173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b="1" dirty="0">
                <a:solidFill>
                  <a:schemeClr val="accent1"/>
                </a:solidFill>
              </a:rPr>
              <a:t>При движении по обочинам или краю проезжей части в темное время суток или в условиях недостаточной видимости пешеходам рекомендуется иметь при себе предметы со </a:t>
            </a:r>
            <a:r>
              <a:rPr lang="ru-RU" sz="2800" b="1" dirty="0" smtClean="0">
                <a:solidFill>
                  <a:schemeClr val="accent1"/>
                </a:solidFill>
              </a:rPr>
              <a:t>светоотражающими элементами.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82923"/>
            <a:ext cx="5871149" cy="36166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363" y="2706599"/>
            <a:ext cx="5039638" cy="415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1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3795"/>
            <a:ext cx="9444625" cy="2586776"/>
          </a:xfrm>
        </p:spPr>
        <p:txBody>
          <a:bodyPr/>
          <a:lstStyle/>
          <a:p>
            <a:pPr lvl="0" algn="just"/>
            <a:r>
              <a:rPr lang="ru-RU" sz="2400" b="1" dirty="0">
                <a:solidFill>
                  <a:schemeClr val="accent1"/>
                </a:solidFill>
              </a:rPr>
              <a:t>Пешеходы должны пересекать проезжую часть по пешеходным переходам, в том числе по подземным и надземным, а при их отсутствии - на перекрестках по линии тротуаров или обочин.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5" y="1607225"/>
            <a:ext cx="7239276" cy="5250775"/>
          </a:xfrm>
          <a:prstGeom prst="rect">
            <a:avLst/>
          </a:prstGeom>
        </p:spPr>
      </p:pic>
      <p:pic>
        <p:nvPicPr>
          <p:cNvPr id="4100" name="Picture 4" descr="&amp;acy;&amp;ncy;&amp;icy;&amp;mcy;&amp;acy;&amp;tscy;&amp;icy;&amp;yacy; &amp;pcy;&amp;iecy;&amp;shcy;&amp;iecy;&amp;khcy;&amp;ocy;&amp;dcy;&amp;ncy;&amp;ycy;&amp;jcy; &amp;pcy;&amp;iecy;&amp;rcy;&amp;iecy;&amp;khcy;&amp;ocy;&amp;dcy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76" y="1807707"/>
            <a:ext cx="3464448" cy="35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94211"/>
            <a:ext cx="8596668" cy="2311204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chemeClr val="accent1"/>
                </a:solidFill>
              </a:rPr>
              <a:t>В местах, где движение регулируется, пешеходы должны руководствоваться сигналами регулировщика или пешеходного светофора, а при его отсутствии - транспортного светофора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03956"/>
            <a:ext cx="7485589" cy="4371584"/>
          </a:xfrm>
          <a:prstGeom prst="rect">
            <a:avLst/>
          </a:prstGeom>
        </p:spPr>
      </p:pic>
      <p:pic>
        <p:nvPicPr>
          <p:cNvPr id="2052" name="Picture 4" descr="&amp;Rcy;&amp;acy;&amp;zcy;&amp;rcy;&amp;iecy;&amp;shcy;&amp;acy;&amp;yucy;&amp;shchcy;&amp;icy;&amp;jcy; &amp;dcy;&amp;lcy;&amp;yacy; &amp;pcy;&amp;iecy;&amp;rcy;&amp;iecy;&amp;khcy;&amp;ocy;&amp;dcy;&amp;acy; &amp;scy;&amp;icy;&amp;gcy;&amp;ncy;&amp;acy;&amp;lcy; &amp;scy;&amp;vcy;&amp;iecy;&amp;tcy;&amp;ocy;&amp;fcy;&amp;ocy;&amp;rcy;&amp;acy; - - &amp;Fcy;&amp;ocy;&amp;tcy;&amp;ocy; 2430/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284" y="1903956"/>
            <a:ext cx="4505857" cy="508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0"/>
            <a:ext cx="9043793" cy="6858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В светофорах применяются световые сигналы зеленого, желтого, красного и бело-лунного цвета.</a:t>
            </a:r>
            <a:br>
              <a:rPr lang="ru-RU" sz="2000" b="1" dirty="0">
                <a:solidFill>
                  <a:schemeClr val="accent1"/>
                </a:solidFill>
              </a:rPr>
            </a:br>
            <a:r>
              <a:rPr lang="ru-RU" sz="2000" b="1" dirty="0">
                <a:solidFill>
                  <a:schemeClr val="accent1"/>
                </a:solidFill>
              </a:rPr>
              <a:t>В зависимости от назначения сигналы светофора могут быть круглые, в виде стрелки (стрелок), силуэта пешехода или велосипеда и X-образные</a:t>
            </a:r>
            <a:r>
              <a:rPr lang="ru-RU" sz="2000" b="1" dirty="0" smtClean="0">
                <a:solidFill>
                  <a:schemeClr val="accent1"/>
                </a:solidFill>
              </a:rPr>
              <a:t>.</a:t>
            </a:r>
            <a:r>
              <a:rPr lang="ru-RU" sz="2000" b="1" dirty="0">
                <a:solidFill>
                  <a:schemeClr val="accent1"/>
                </a:solidFill>
              </a:rPr>
              <a:t/>
            </a:r>
            <a:br>
              <a:rPr lang="ru-RU" sz="2000" b="1" dirty="0">
                <a:solidFill>
                  <a:schemeClr val="accent1"/>
                </a:solidFill>
              </a:rPr>
            </a:br>
            <a:r>
              <a:rPr lang="ru-RU" sz="2000" b="1" dirty="0">
                <a:solidFill>
                  <a:schemeClr val="accent1"/>
                </a:solidFill>
              </a:rPr>
              <a:t/>
            </a:r>
            <a:br>
              <a:rPr lang="ru-RU" sz="2000" b="1" dirty="0">
                <a:solidFill>
                  <a:schemeClr val="accent1"/>
                </a:solidFill>
              </a:rPr>
            </a:br>
            <a:r>
              <a:rPr lang="ru-RU" sz="2000" b="1" dirty="0" smtClean="0">
                <a:solidFill>
                  <a:schemeClr val="accent1"/>
                </a:solidFill>
              </a:rPr>
              <a:t>Круглые </a:t>
            </a:r>
            <a:r>
              <a:rPr lang="ru-RU" sz="2000" b="1" dirty="0">
                <a:solidFill>
                  <a:schemeClr val="accent1"/>
                </a:solidFill>
              </a:rPr>
              <a:t>сигналы светофора имеют следующие значения:</a:t>
            </a:r>
            <a:br>
              <a:rPr lang="ru-RU" sz="2000" b="1" dirty="0">
                <a:solidFill>
                  <a:schemeClr val="accent1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ЗЕЛЕНЫЙ СИГНАЛ </a:t>
            </a:r>
            <a:r>
              <a:rPr lang="ru-RU" sz="2000" b="1" dirty="0">
                <a:solidFill>
                  <a:schemeClr val="accent1"/>
                </a:solidFill>
              </a:rPr>
              <a:t>разрешает движение;</a:t>
            </a:r>
            <a:br>
              <a:rPr lang="ru-RU" sz="2000" b="1" dirty="0">
                <a:solidFill>
                  <a:schemeClr val="accent1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ЗЕЛЕНЫЙ МИГАЮЩИЙ СИГНАЛ </a:t>
            </a:r>
            <a:r>
              <a:rPr lang="ru-RU" sz="2000" b="1" dirty="0">
                <a:solidFill>
                  <a:schemeClr val="accent1"/>
                </a:solidFill>
              </a:rPr>
              <a:t>разрешает движение и информирует, что время его действия истекает и вскоре будет включен запрещающий сигнал </a:t>
            </a:r>
            <a:endParaRPr lang="ru-RU" sz="2000" b="1" dirty="0" smtClean="0">
              <a:solidFill>
                <a:schemeClr val="accent1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ЖЕЛТЫЙ </a:t>
            </a:r>
            <a:r>
              <a:rPr lang="ru-RU" sz="2000" b="1" dirty="0">
                <a:solidFill>
                  <a:srgbClr val="FFFF00"/>
                </a:solidFill>
              </a:rPr>
              <a:t>СИГНАЛ </a:t>
            </a:r>
            <a:r>
              <a:rPr lang="ru-RU" sz="2000" b="1" dirty="0">
                <a:solidFill>
                  <a:schemeClr val="accent1"/>
                </a:solidFill>
              </a:rPr>
              <a:t>запрещает движение, кроме случаев, предусмотренных пунктом </a:t>
            </a:r>
            <a:endParaRPr lang="ru-RU" sz="2000" b="1" dirty="0" smtClean="0">
              <a:solidFill>
                <a:schemeClr val="accent1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ЖЕЛТЫЙ </a:t>
            </a:r>
            <a:r>
              <a:rPr lang="ru-RU" sz="2000" b="1" dirty="0">
                <a:solidFill>
                  <a:srgbClr val="FFFF00"/>
                </a:solidFill>
              </a:rPr>
              <a:t>МИГАЮЩИЙ СИГНАЛ </a:t>
            </a:r>
            <a:r>
              <a:rPr lang="ru-RU" sz="2000" b="1" dirty="0">
                <a:solidFill>
                  <a:schemeClr val="accent1"/>
                </a:solidFill>
              </a:rPr>
              <a:t>разрешает движение и информирует о наличии нерегулируемого перекрестка или пешеходного перехода, предупреждает об </a:t>
            </a:r>
            <a:r>
              <a:rPr lang="ru-RU" sz="2000" b="1" dirty="0" smtClean="0">
                <a:solidFill>
                  <a:schemeClr val="accent1"/>
                </a:solidFill>
              </a:rPr>
              <a:t>опасности</a:t>
            </a:r>
          </a:p>
          <a:p>
            <a:r>
              <a:rPr lang="ru-RU" sz="2000" b="1" dirty="0">
                <a:solidFill>
                  <a:schemeClr val="accent1"/>
                </a:solidFill>
              </a:rPr>
              <a:t/>
            </a:r>
            <a:br>
              <a:rPr lang="ru-RU" sz="2000" b="1" dirty="0">
                <a:solidFill>
                  <a:schemeClr val="accent1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КРАСНЫЙ СИГНАЛ</a:t>
            </a:r>
            <a:r>
              <a:rPr lang="ru-RU" sz="2000" b="1" dirty="0">
                <a:solidFill>
                  <a:schemeClr val="accent1"/>
                </a:solidFill>
              </a:rPr>
              <a:t>, в том числе мигающий, запрещает движение.</a:t>
            </a:r>
            <a:br>
              <a:rPr lang="ru-RU" sz="2000" b="1" dirty="0">
                <a:solidFill>
                  <a:schemeClr val="accent1"/>
                </a:solidFill>
              </a:rPr>
            </a:br>
            <a:r>
              <a:rPr lang="ru-RU" sz="2000" b="1" dirty="0">
                <a:solidFill>
                  <a:schemeClr val="accent1"/>
                </a:solidFill>
              </a:rPr>
              <a:t>Сочетание красного и желтого сигналов запрещает движение и информирует о предстоящем включении зеленого сигнала.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270" y="515655"/>
            <a:ext cx="3266755" cy="31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2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</TotalTime>
  <Words>273</Words>
  <Application>Microsoft Office PowerPoint</Application>
  <PresentationFormat>Произвольный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Грань</vt:lpstr>
      <vt:lpstr>Соблюдай правила дорожного движения!!!</vt:lpstr>
      <vt:lpstr>Пешеходу </vt:lpstr>
      <vt:lpstr>При движении по краю проезжей части пешеходы должны идти навстречу движению транспортных средств.  </vt:lpstr>
      <vt:lpstr>Лица, ведущие мотоцикл, мопед, велосипед должны следовать по ходу движения транспортных средств.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На нерегулируемых пешеходных переходах пешеходы могут выходить на проезжую часть после того, как оценят расстояние до приближающихся транспортных средств, их скорость и убедятся, что переход будет для них безопасен.   </vt:lpstr>
      <vt:lpstr>Выйдя на проезжую часть, пешеходы не должны задерживаться или останавливаться, если это не связано с обеспечением безопасности движения.  </vt:lpstr>
      <vt:lpstr>Презентация PowerPoint</vt:lpstr>
      <vt:lpstr>Запрещается на проезжей части дороги!!!</vt:lpstr>
      <vt:lpstr>Запрещается на проезжей части дороги!!!</vt:lpstr>
      <vt:lpstr>Запрещается на проезжей части дороги!!!</vt:lpstr>
      <vt:lpstr>Уважаемые пешеходы, будьте предельно внимательны и осторожны, не подвергайте опасности свою жизнь!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 - правила жизни</dc:title>
  <dc:creator>Пользователь Windows</dc:creator>
  <cp:lastModifiedBy>User</cp:lastModifiedBy>
  <cp:revision>16</cp:revision>
  <dcterms:created xsi:type="dcterms:W3CDTF">2014-11-17T16:19:07Z</dcterms:created>
  <dcterms:modified xsi:type="dcterms:W3CDTF">2014-11-19T06:51:50Z</dcterms:modified>
</cp:coreProperties>
</file>